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7" r:id="rId3"/>
  </p:sldMasterIdLst>
  <p:notesMasterIdLst>
    <p:notesMasterId r:id="rId10"/>
  </p:notesMasterIdLst>
  <p:handoutMasterIdLst>
    <p:handoutMasterId r:id="rId11"/>
  </p:handoutMasterIdLst>
  <p:sldIdLst>
    <p:sldId id="286" r:id="rId4"/>
    <p:sldId id="289" r:id="rId5"/>
    <p:sldId id="285" r:id="rId6"/>
    <p:sldId id="287" r:id="rId7"/>
    <p:sldId id="274" r:id="rId8"/>
    <p:sldId id="273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9253-0402-4B48-A938-C282F121D2E6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AE80-D088-4600-BD08-B78D0424E6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44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343F-FF92-4D84-A59A-C80E145BBA85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8F0FC-5D9B-43FB-AA46-E22C4A5D04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3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F0FC-5D9B-43FB-AA46-E22C4A5D045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36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F0FC-5D9B-43FB-AA46-E22C4A5D045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47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F0FC-5D9B-43FB-AA46-E22C4A5D045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46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F0FC-5D9B-43FB-AA46-E22C4A5D045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53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F0FC-5D9B-43FB-AA46-E22C4A5D045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17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F0FC-5D9B-43FB-AA46-E22C4A5D045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19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owlingwlg.com/legal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1350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275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6348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7801" y="2024064"/>
            <a:ext cx="5283200" cy="35385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AutoNum type="arabicPeriod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0188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1376363" indent="-231775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309784" y="2029058"/>
            <a:ext cx="5283200" cy="353354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AutoNum type="arabicPeriod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1775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1376363" indent="-231775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 b="0" i="1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/>
              <a:t>Laura Gomez, Partner – laura.Gomez@gowlingwlg.com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1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9365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21" y="-13837"/>
            <a:ext cx="12191999" cy="59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6587" y="2176463"/>
            <a:ext cx="4011613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b" anchorCtr="0"/>
          <a:lstStyle>
            <a:lvl1pPr>
              <a:lnSpc>
                <a:spcPct val="80000"/>
              </a:lnSpc>
              <a:spcBef>
                <a:spcPct val="0"/>
              </a:spcBef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7117" y="6078538"/>
            <a:ext cx="6916208" cy="398462"/>
          </a:xfrm>
          <a:prstGeom prst="rect">
            <a:avLst/>
          </a:prstGeom>
        </p:spPr>
        <p:txBody>
          <a:bodyPr lIns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9003" y="6400801"/>
            <a:ext cx="6917267" cy="287337"/>
          </a:xfrm>
          <a:prstGeom prst="rect">
            <a:avLst/>
          </a:prstGeom>
        </p:spPr>
        <p:txBody>
          <a:bodyPr lIns="0"/>
          <a:lstStyle>
            <a:lvl1pPr>
              <a:defRPr sz="1200" cap="none" baseline="0">
                <a:solidFill>
                  <a:srgbClr val="99908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16" descr="GowlingWLG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155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TORFIL03\Personal\medeirot\Desktop\pink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3209" r="1886" b="208"/>
          <a:stretch>
            <a:fillRect/>
          </a:stretch>
        </p:blipFill>
        <p:spPr bwMode="auto">
          <a:xfrm>
            <a:off x="0" y="1"/>
            <a:ext cx="12192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587" y="2176463"/>
            <a:ext cx="6916739" cy="2667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spcBef>
                <a:spcPct val="0"/>
              </a:spcBef>
              <a:defRPr sz="400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117" y="5891214"/>
            <a:ext cx="6917267" cy="966787"/>
          </a:xfrm>
          <a:prstGeom prst="rect">
            <a:avLst/>
          </a:prstGeom>
        </p:spPr>
        <p:txBody>
          <a:bodyPr anchor="ctr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0423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ORFIL03\Personal\medeirot\Desktop\reddddd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5238" r="4404" b="1193"/>
          <a:stretch>
            <a:fillRect/>
          </a:stretch>
        </p:blipFill>
        <p:spPr bwMode="auto">
          <a:xfrm>
            <a:off x="0" y="1"/>
            <a:ext cx="12192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587" y="2176463"/>
            <a:ext cx="6916739" cy="2667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spcBef>
                <a:spcPct val="0"/>
              </a:spcBef>
              <a:defRPr sz="400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117" y="5891214"/>
            <a:ext cx="6917267" cy="966787"/>
          </a:xfrm>
          <a:prstGeom prst="rect">
            <a:avLst/>
          </a:prstGeom>
        </p:spPr>
        <p:txBody>
          <a:bodyPr anchor="ctr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270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TORFIL03\Personal\medeirot\Desktop\dkBlu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4974" r="4054"/>
          <a:stretch>
            <a:fillRect/>
          </a:stretch>
        </p:blipFill>
        <p:spPr bwMode="auto">
          <a:xfrm>
            <a:off x="0" y="1"/>
            <a:ext cx="12192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587" y="2176463"/>
            <a:ext cx="6916739" cy="2667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spcBef>
                <a:spcPct val="0"/>
              </a:spcBef>
              <a:defRPr sz="400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117" y="5891214"/>
            <a:ext cx="6917267" cy="966787"/>
          </a:xfrm>
          <a:prstGeom prst="rect">
            <a:avLst/>
          </a:prstGeom>
        </p:spPr>
        <p:txBody>
          <a:bodyPr anchor="ctr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1315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ORFIL03\Personal\medeirot\Desktop\ltblu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4256" r="3532" b="140"/>
          <a:stretch>
            <a:fillRect/>
          </a:stretch>
        </p:blipFill>
        <p:spPr bwMode="auto">
          <a:xfrm>
            <a:off x="0" y="1"/>
            <a:ext cx="12192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587" y="2176463"/>
            <a:ext cx="6916739" cy="2667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spcBef>
                <a:spcPct val="0"/>
              </a:spcBef>
              <a:defRPr sz="400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117" y="5891214"/>
            <a:ext cx="6917267" cy="966787"/>
          </a:xfrm>
          <a:prstGeom prst="rect">
            <a:avLst/>
          </a:prstGeom>
        </p:spPr>
        <p:txBody>
          <a:bodyPr anchor="ctr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5537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ediu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TORFIL03\Personal\medeirot\Desktop\gre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3741" r="3539" b="1041"/>
          <a:stretch>
            <a:fillRect/>
          </a:stretch>
        </p:blipFill>
        <p:spPr bwMode="auto">
          <a:xfrm>
            <a:off x="0" y="1"/>
            <a:ext cx="12192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6587" y="2176463"/>
            <a:ext cx="6916739" cy="2667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spcBef>
                <a:spcPct val="0"/>
              </a:spcBef>
              <a:defRPr sz="400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7117" y="5891214"/>
            <a:ext cx="6917267" cy="966787"/>
          </a:xfrm>
          <a:prstGeom prst="rect">
            <a:avLst/>
          </a:prstGeom>
        </p:spPr>
        <p:txBody>
          <a:bodyPr anchor="ctr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4801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7117" y="2024064"/>
            <a:ext cx="11004019" cy="3919537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95000"/>
              <a:buFont typeface="+mj-lt"/>
              <a:buAutoNum type="arabicPeriod"/>
              <a:defRPr sz="18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1775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2290763" indent="-231775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  <a:lvl7pPr marL="2513013" indent="-222250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0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652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5114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12"/>
          </p:nvPr>
        </p:nvSpPr>
        <p:spPr>
          <a:xfrm>
            <a:off x="637117" y="2024063"/>
            <a:ext cx="10945283" cy="3614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CA" noProof="0"/>
          </a:p>
        </p:txBody>
      </p:sp>
      <p:pic>
        <p:nvPicPr>
          <p:cNvPr id="15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0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8683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7801" y="2024064"/>
            <a:ext cx="5283200" cy="35385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AutoNum type="arabicPeriod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0188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1376363" indent="-231775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309784" y="2029058"/>
            <a:ext cx="5283200" cy="353354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AutoNum type="arabicPeriod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1775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1376363" indent="-231775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1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373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 Large Spacing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7117" y="2024064"/>
            <a:ext cx="10955867" cy="3538537"/>
          </a:xfrm>
          <a:prstGeom prst="rect">
            <a:avLst/>
          </a:prstGeom>
        </p:spPr>
        <p:txBody>
          <a:bodyPr lIns="0" tIns="0" rIns="0" bIns="0"/>
          <a:lstStyle>
            <a:lvl1pPr marL="457200" marR="0" indent="-365760" algn="l" defTabSz="912813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None/>
              <a:defRPr sz="1600" cap="none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0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073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23200" y="1476375"/>
            <a:ext cx="4364736" cy="44268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1520" y="2035313"/>
            <a:ext cx="6912864" cy="3527287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AutoNum type="arabicPeriod"/>
              <a:defRPr sz="1600" cap="none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1775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2290763" indent="-231775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1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3629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1999" cy="5891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7" name="Picture 16" descr="GowlingWLG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593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91200" y="2620963"/>
            <a:ext cx="3860800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CDCBC1"/>
              </a:solidFill>
              <a:latin typeface="+mn-lt"/>
            </a:endParaRPr>
          </a:p>
          <a:p>
            <a:pPr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CA" sz="1404">
              <a:latin typeface="+mn-lt"/>
            </a:endParaRPr>
          </a:p>
        </p:txBody>
      </p:sp>
      <p:sp>
        <p:nvSpPr>
          <p:cNvPr id="11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7823200" y="1476375"/>
            <a:ext cx="4368800" cy="44205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1520" y="2029058"/>
            <a:ext cx="6912864" cy="3533543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E33238"/>
              </a:buClr>
              <a:buSzPct val="126000"/>
              <a:buFont typeface="Arial"/>
              <a:buChar char="•"/>
              <a:defRPr sz="2000" b="1" cap="none" spc="0" baseline="0">
                <a:solidFill>
                  <a:srgbClr val="301C42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+mj-lt"/>
              <a:buAutoNum type="arabicPeriod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Arial" panose="020B0604020202020204" pitchFamily="34" charset="0"/>
              <a:buChar char="•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Font typeface="Lucida Grande"/>
              <a:buChar char="–"/>
              <a:defRPr sz="1600" cap="none" spc="0" baseline="0">
                <a:solidFill>
                  <a:srgbClr val="301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1775">
              <a:spcBef>
                <a:spcPts val="600"/>
              </a:spcBef>
              <a:spcAft>
                <a:spcPts val="600"/>
              </a:spcAft>
              <a:buClr>
                <a:srgbClr val="E33238"/>
              </a:buClr>
              <a:buSzPct val="120000"/>
              <a:buFont typeface="Arial" panose="020B0604020202020204" pitchFamily="34" charset="0"/>
              <a:buChar char="•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5pPr>
            <a:lvl6pPr marL="2290763" indent="-231775">
              <a:spcBef>
                <a:spcPts val="600"/>
              </a:spcBef>
              <a:buClr>
                <a:srgbClr val="E33238"/>
              </a:buClr>
              <a:buSzPct val="120000"/>
              <a:defRPr sz="1600" cap="none" baseline="0">
                <a:solidFill>
                  <a:srgbClr val="301C42"/>
                </a:solidFill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3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300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0"/>
          </p:nvPr>
        </p:nvSpPr>
        <p:spPr>
          <a:xfrm>
            <a:off x="2946400" y="2819400"/>
            <a:ext cx="6299200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CA" noProof="0"/>
          </a:p>
        </p:txBody>
      </p:sp>
      <p:pic>
        <p:nvPicPr>
          <p:cNvPr id="17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10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139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9" name="Picture 16" descr="GowlingWLG_rgb_p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479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TORFIL03\Personal\medeirot\Desktop\q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12148" r="3851" b="19112"/>
          <a:stretch>
            <a:fillRect/>
          </a:stretch>
        </p:blipFill>
        <p:spPr bwMode="auto">
          <a:xfrm>
            <a:off x="0" y="-22225"/>
            <a:ext cx="12228513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/>
          <p:nvPr userDrawn="1"/>
        </p:nvSpPr>
        <p:spPr>
          <a:xfrm>
            <a:off x="637117" y="3581400"/>
            <a:ext cx="6678083" cy="719138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 cap="all" spc="0" baseline="0">
                <a:solidFill>
                  <a:schemeClr val="bg1"/>
                </a:solidFill>
                <a:latin typeface="Arial Bold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  <a:defRPr/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9" name="Picture 16" descr="GowlingWLG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185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622997" y="6172201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defRPr/>
            </a:pPr>
            <a:r>
              <a:rPr lang="en-US" altLang="en-US" sz="1400" b="1" err="1">
                <a:solidFill>
                  <a:srgbClr val="281D39"/>
                </a:solidFill>
                <a:cs typeface="Arial" panose="020B0604020202020204" pitchFamily="34" charset="0"/>
              </a:rPr>
              <a:t>gowlingwlg.com</a:t>
            </a:r>
            <a:endParaRPr lang="en-US" altLang="en-US" sz="1400" b="1">
              <a:solidFill>
                <a:srgbClr val="281D39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3352800" y="6269038"/>
            <a:ext cx="47095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aseline="30000" err="1"/>
              <a:t>Gowling WLG (Canada) LLP is a member of Gowling WLG, an international law firm which consists of independent and autonomous entities providing services around the world. Our structure is explained in more detail at </a:t>
            </a:r>
            <a:r>
              <a:rPr lang="en-US" altLang="en-US" sz="1000" baseline="30000">
                <a:hlinkClick r:id="rId2"/>
              </a:rPr>
              <a:t>gowlingwlg.com/legal</a:t>
            </a:r>
            <a:r>
              <a:rPr lang="en-US" altLang="en-US" sz="1000" baseline="30000"/>
              <a:t> </a:t>
            </a:r>
          </a:p>
        </p:txBody>
      </p:sp>
      <p:pic>
        <p:nvPicPr>
          <p:cNvPr id="14" name="Picture 2" descr="\\TORFIL03\Personal\medeirot\Desktop\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fr-CA"/>
          </a:p>
        </p:txBody>
      </p:sp>
      <p:pic>
        <p:nvPicPr>
          <p:cNvPr id="9" name="Picture 16" descr="GowlingWLG_rgb_po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321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6605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GowlingWLG_rgb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00" y="2814638"/>
            <a:ext cx="6756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422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1511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9226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3016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6082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9174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5400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3A73-F154-415A-BE0C-8B27FBB83590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610A-E2F8-4B7B-A8AF-23D97FF815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0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\\TORFIL03\Personal\medeirot\Desktop\hj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" y="0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891214"/>
            <a:ext cx="12192000" cy="966786"/>
          </a:xfrm>
          <a:prstGeom prst="rect">
            <a:avLst/>
          </a:prstGeom>
          <a:solidFill>
            <a:srgbClr val="EF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4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891215"/>
            <a:ext cx="637116" cy="966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71323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085"/>
                </a:solidFill>
                <a:latin typeface="+mn-lt"/>
              </a:defRPr>
            </a:lvl1pPr>
          </a:lstStyle>
          <a:p>
            <a:pPr>
              <a:defRPr/>
            </a:pPr>
            <a:fld id="{D76C10B8-A85E-469E-9B1E-91A0480055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7117" y="5891215"/>
            <a:ext cx="6917267" cy="966785"/>
          </a:xfrm>
          <a:prstGeom prst="rect">
            <a:avLst/>
          </a:prstGeom>
        </p:spPr>
        <p:txBody>
          <a:bodyPr lIns="0" anchor="ctr" anchorCtr="0"/>
          <a:lstStyle>
            <a:lvl1pPr algn="l" defTabSz="713232" eaLnBrk="1" fontAlgn="auto" hangingPunct="1">
              <a:spcBef>
                <a:spcPct val="0"/>
              </a:spcBef>
              <a:spcAft>
                <a:spcPct val="0"/>
              </a:spcAft>
              <a:defRPr sz="1200" b="0" i="1">
                <a:solidFill>
                  <a:srgbClr val="002060"/>
                </a:solidFill>
                <a:latin typeface="+mn-lt"/>
              </a:defRPr>
            </a:lvl1pPr>
          </a:lstStyle>
          <a:p>
            <a:pPr algn="ctr" defTabSz="914400">
              <a:defRPr/>
            </a:pPr>
            <a:r>
              <a:rPr lang="en-CA">
                <a:latin typeface="Calibri" panose="020F0502020204030204"/>
              </a:rPr>
              <a:t>Laura Gomez, Partner – laura.Gomez@gowlingwlg.com</a:t>
            </a:r>
          </a:p>
          <a:p>
            <a:pPr>
              <a:defRPr/>
            </a:pPr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116" y="1222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cap="none" baseline="0">
                <a:solidFill>
                  <a:schemeClr val="accent1"/>
                </a:solidFill>
              </a:rPr>
              <a:t>Edit Master text styles</a:t>
            </a:r>
          </a:p>
          <a:p>
            <a:pPr lvl="1"/>
            <a:r>
              <a:rPr lang="en-US" b="1" i="0" cap="none" baseline="0">
                <a:solidFill>
                  <a:schemeClr val="accent1"/>
                </a:solidFill>
              </a:rPr>
              <a:t>Second level</a:t>
            </a:r>
          </a:p>
          <a:p>
            <a:pPr lvl="2"/>
            <a:r>
              <a:rPr lang="en-US" b="1" i="0" cap="none" baseline="0">
                <a:solidFill>
                  <a:schemeClr val="accent1"/>
                </a:solidFill>
              </a:rPr>
              <a:t>Third level</a:t>
            </a:r>
          </a:p>
          <a:p>
            <a:pPr lvl="3"/>
            <a:r>
              <a:rPr lang="en-US" b="1" i="0" cap="none" baseline="0">
                <a:solidFill>
                  <a:schemeClr val="accent1"/>
                </a:solidFill>
              </a:rPr>
              <a:t>Fourth level</a:t>
            </a:r>
          </a:p>
          <a:p>
            <a:pPr lvl="4"/>
            <a:r>
              <a:rPr lang="en-US" b="1" i="0" cap="none" baseline="0">
                <a:solidFill>
                  <a:schemeClr val="accent1"/>
                </a:solidFill>
              </a:rPr>
              <a:t>Fifth level</a:t>
            </a:r>
            <a:endParaRPr lang="fr-CA" b="1" i="0" cap="none" baseline="0">
              <a:solidFill>
                <a:schemeClr val="accent1"/>
              </a:solidFill>
            </a:endParaRPr>
          </a:p>
        </p:txBody>
      </p:sp>
      <p:pic>
        <p:nvPicPr>
          <p:cNvPr id="14" name="Picture 10" descr="GowlingWLG_rgb_pos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013" y="6176963"/>
            <a:ext cx="21558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/>
  <p:hf hdr="0" ftr="0" dt="0"/>
  <p:txStyles>
    <p:titleStyle>
      <a:lvl1pPr algn="l" defTabSz="9128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 cap="all" spc="0" baseline="0">
          <a:solidFill>
            <a:schemeClr val="bg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rgbClr val="301C42"/>
          </a:solidFill>
          <a:latin typeface="Arial Bold" panose="020B0704020202020204" pitchFamily="34" charset="0"/>
          <a:cs typeface="Arial Bold" panose="020B0704020202020204" pitchFamily="34" charset="0"/>
        </a:defRPr>
      </a:lvl2pPr>
      <a:lvl3pPr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rgbClr val="301C42"/>
          </a:solidFill>
          <a:latin typeface="Arial Bold" panose="020B0704020202020204" pitchFamily="34" charset="0"/>
          <a:cs typeface="Arial Bold" panose="020B0704020202020204" pitchFamily="34" charset="0"/>
        </a:defRPr>
      </a:lvl3pPr>
      <a:lvl4pPr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rgbClr val="301C42"/>
          </a:solidFill>
          <a:latin typeface="Arial Bold" panose="020B0704020202020204" pitchFamily="34" charset="0"/>
          <a:cs typeface="Arial Bold" panose="020B0704020202020204" pitchFamily="34" charset="0"/>
        </a:defRPr>
      </a:lvl4pPr>
      <a:lvl5pPr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rgbClr val="301C42"/>
          </a:solidFill>
          <a:latin typeface="Arial Bold" panose="020B0704020202020204" pitchFamily="34" charset="0"/>
          <a:cs typeface="Arial Bold" panose="020B0704020202020204" pitchFamily="34" charset="0"/>
        </a:defRPr>
      </a:lvl5pPr>
      <a:lvl6pPr marL="457200"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Bliss 2 Bold"/>
        </a:defRPr>
      </a:lvl6pPr>
      <a:lvl7pPr marL="914400"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Bliss 2 Bold"/>
        </a:defRPr>
      </a:lvl7pPr>
      <a:lvl8pPr marL="1371600"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Bliss 2 Bold"/>
        </a:defRPr>
      </a:lvl8pPr>
      <a:lvl9pPr marL="1828800" algn="l" defTabSz="912813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Bliss 2 Bold"/>
        </a:defRPr>
      </a:lvl9pPr>
    </p:titleStyle>
    <p:bodyStyle>
      <a:lvl1pPr algn="l" defTabSz="912813" rtl="0" eaLnBrk="1" fontAlgn="base" hangingPunct="1">
        <a:lnSpc>
          <a:spcPts val="1600"/>
        </a:lnSpc>
        <a:spcBef>
          <a:spcPts val="1600"/>
        </a:spcBef>
        <a:spcAft>
          <a:spcPct val="0"/>
        </a:spcAft>
        <a:buFont typeface="Arial" panose="020B0604020202020204" pitchFamily="34" charset="0"/>
        <a:defRPr kern="1200" cap="all" spc="100">
          <a:solidFill>
            <a:srgbClr val="301C42"/>
          </a:solidFill>
          <a:latin typeface="+mj-lt"/>
          <a:ea typeface="+mn-ea"/>
          <a:cs typeface="+mn-cs"/>
        </a:defRPr>
      </a:lvl1pPr>
      <a:lvl2pPr algn="l" defTabSz="912813" rtl="0" eaLnBrk="1" fontAlgn="base" hangingPunct="1">
        <a:lnSpc>
          <a:spcPts val="1600"/>
        </a:lnSpc>
        <a:spcBef>
          <a:spcPts val="4600"/>
        </a:spcBef>
        <a:spcAft>
          <a:spcPct val="0"/>
        </a:spcAft>
        <a:buFont typeface="Arial" panose="020B0604020202020204" pitchFamily="34" charset="0"/>
        <a:defRPr kern="1200" cap="all" spc="100">
          <a:solidFill>
            <a:srgbClr val="9C938A"/>
          </a:solidFill>
          <a:latin typeface="+mj-lt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 cap="all" spc="100" baseline="0">
          <a:solidFill>
            <a:srgbClr val="9C938A"/>
          </a:solidFill>
          <a:latin typeface="+mj-lt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 cap="all" spc="100" baseline="0">
          <a:solidFill>
            <a:srgbClr val="9C938A"/>
          </a:solidFill>
          <a:latin typeface="+mj-lt"/>
          <a:ea typeface="+mn-ea"/>
          <a:cs typeface="+mn-cs"/>
        </a:defRPr>
      </a:lvl4pPr>
      <a:lvl5pPr marL="18272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 cap="all" spc="100">
          <a:solidFill>
            <a:srgbClr val="9C938A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262" y="1739070"/>
            <a:ext cx="7320446" cy="3942715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CA" b="1" i="1">
                <a:solidFill>
                  <a:srgbClr val="493859"/>
                </a:solidFill>
              </a:rPr>
              <a:t>Food and Drugs Act – prohibited for a person to: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CA">
                <a:solidFill>
                  <a:srgbClr val="493859"/>
                </a:solidFill>
              </a:rPr>
              <a:t>sell a cosmetic unless the person can </a:t>
            </a:r>
            <a:r>
              <a:rPr lang="en-CA" i="1" u="sng">
                <a:solidFill>
                  <a:srgbClr val="493859"/>
                </a:solidFill>
              </a:rPr>
              <a:t>establish the safety of the cosmetic without relying on data</a:t>
            </a:r>
            <a:r>
              <a:rPr lang="en-CA">
                <a:solidFill>
                  <a:srgbClr val="493859"/>
                </a:solidFill>
              </a:rPr>
              <a:t> derived from a test conducted on an animal that could cause pain, suffering or injury, whether physical or mental, to the animal.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CA" i="1" u="sng">
                <a:solidFill>
                  <a:srgbClr val="493859"/>
                </a:solidFill>
              </a:rPr>
              <a:t>conduct a test on an animal </a:t>
            </a:r>
            <a:r>
              <a:rPr lang="en-CA">
                <a:solidFill>
                  <a:srgbClr val="493859"/>
                </a:solidFill>
              </a:rPr>
              <a:t>that could cause pain, suffering or injury, whether physical or mental, to the animal if the purpose of the test is to meet, </a:t>
            </a:r>
            <a:r>
              <a:rPr lang="en-CA" i="1" u="sng">
                <a:solidFill>
                  <a:srgbClr val="493859"/>
                </a:solidFill>
              </a:rPr>
              <a:t>with respect to a cosmetic</a:t>
            </a:r>
            <a:r>
              <a:rPr lang="en-CA">
                <a:solidFill>
                  <a:srgbClr val="493859"/>
                </a:solidFill>
              </a:rPr>
              <a:t>, a requirement under a provision of this Act or the regulations or to meet a requirement that relates to the </a:t>
            </a:r>
            <a:r>
              <a:rPr lang="en-CA" i="1" u="sng">
                <a:solidFill>
                  <a:srgbClr val="493859"/>
                </a:solidFill>
              </a:rPr>
              <a:t>safety of cosmetics </a:t>
            </a:r>
            <a:r>
              <a:rPr lang="en-CA">
                <a:solidFill>
                  <a:srgbClr val="493859"/>
                </a:solidFill>
              </a:rPr>
              <a:t>under the law that applies in a foreign state.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CA">
                <a:solidFill>
                  <a:srgbClr val="493859"/>
                </a:solidFill>
              </a:rPr>
              <a:t>make </a:t>
            </a:r>
            <a:r>
              <a:rPr lang="en-CA" i="1" u="sng">
                <a:solidFill>
                  <a:srgbClr val="493859"/>
                </a:solidFill>
              </a:rPr>
              <a:t>a claim on the label of or in an advertisement </a:t>
            </a:r>
            <a:r>
              <a:rPr lang="en-CA">
                <a:solidFill>
                  <a:srgbClr val="493859"/>
                </a:solidFill>
              </a:rPr>
              <a:t>for a cosmetic that is likely to create an impression that the cosmetic was not tested on animals after the day on which this section comes into force </a:t>
            </a:r>
            <a:r>
              <a:rPr lang="en-CA" i="1" u="sng">
                <a:solidFill>
                  <a:srgbClr val="493859"/>
                </a:solidFill>
              </a:rPr>
              <a:t>unless the person has evidence</a:t>
            </a:r>
            <a:r>
              <a:rPr lang="en-CA" i="1">
                <a:solidFill>
                  <a:srgbClr val="493859"/>
                </a:solidFill>
              </a:rPr>
              <a:t> </a:t>
            </a:r>
            <a:r>
              <a:rPr lang="en-CA">
                <a:solidFill>
                  <a:srgbClr val="493859"/>
                </a:solidFill>
              </a:rPr>
              <a:t>that no such testing occurred after that day.</a:t>
            </a:r>
            <a:endParaRPr lang="en-CA" i="1">
              <a:solidFill>
                <a:srgbClr val="49385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0" y="203200"/>
            <a:ext cx="10515600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Cosmetics Testing on Animals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>
            <a:fillRect/>
          </a:stretch>
        </p:blipFill>
        <p:spPr bwMode="auto">
          <a:xfrm>
            <a:off x="8300497" y="2140805"/>
            <a:ext cx="3289717" cy="18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262" y="6244492"/>
            <a:ext cx="41108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>
                <a:latin typeface="+mj-lt"/>
              </a:rPr>
              <a:t>Presented by: Laura Gomez, Partner – laura.Gomez@gowlingwlg.com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7372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8338" y="1774092"/>
            <a:ext cx="5799016" cy="397021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CA" sz="1800" b="0">
                <a:latin typeface="Arial" panose="020B0604020202020204" pitchFamily="34" charset="0"/>
              </a:rPr>
              <a:t>the </a:t>
            </a:r>
            <a:r>
              <a:rPr lang="en-CA" sz="1800" b="0" i="1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Government of Canada has published the data </a:t>
            </a:r>
            <a:r>
              <a:rPr lang="en-CA" sz="1800" b="0">
                <a:latin typeface="Arial" panose="020B0604020202020204" pitchFamily="34" charset="0"/>
              </a:rPr>
              <a:t>in a scientific journal or on a Government of Canada website;</a:t>
            </a:r>
          </a:p>
          <a:p>
            <a:pPr>
              <a:spcAft>
                <a:spcPct val="0"/>
              </a:spcAft>
            </a:pPr>
            <a:r>
              <a:rPr lang="en-CA" sz="1800" b="0">
                <a:latin typeface="Arial" panose="020B0604020202020204" pitchFamily="34" charset="0"/>
              </a:rPr>
              <a:t>the data is </a:t>
            </a:r>
            <a:r>
              <a:rPr lang="en-CA" sz="1800" b="0" i="1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publicly available </a:t>
            </a:r>
            <a:r>
              <a:rPr lang="en-CA" sz="1800" b="0">
                <a:latin typeface="Arial" panose="020B0604020202020204" pitchFamily="34" charset="0"/>
              </a:rPr>
              <a:t>and is derived from a test that was </a:t>
            </a:r>
            <a:r>
              <a:rPr lang="en-CA" sz="1800" b="0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not sponsored </a:t>
            </a:r>
            <a:r>
              <a:rPr lang="en-CA" sz="1800" b="0">
                <a:latin typeface="Arial" panose="020B0604020202020204" pitchFamily="34" charset="0"/>
              </a:rPr>
              <a:t>by or conducted by or on behalf of a person who manufactures, imports or sells the cosmetic;</a:t>
            </a:r>
          </a:p>
          <a:p>
            <a:pPr>
              <a:spcAft>
                <a:spcPct val="0"/>
              </a:spcAft>
            </a:pPr>
            <a:r>
              <a:rPr lang="en-CA" sz="1800" b="0">
                <a:latin typeface="Arial" panose="020B0604020202020204" pitchFamily="34" charset="0"/>
              </a:rPr>
              <a:t>the data is derived from a </a:t>
            </a:r>
            <a:r>
              <a:rPr lang="en-CA" sz="1800" b="0" i="1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test that was conducted before</a:t>
            </a:r>
            <a:r>
              <a:rPr lang="en-CA" sz="1800" i="1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CA" sz="1800" b="0">
                <a:latin typeface="Arial" panose="020B0604020202020204" pitchFamily="34" charset="0"/>
              </a:rPr>
              <a:t>the day on which this section comes into force;</a:t>
            </a:r>
          </a:p>
          <a:p>
            <a:pPr>
              <a:spcAft>
                <a:spcPct val="0"/>
              </a:spcAft>
            </a:pPr>
            <a:r>
              <a:rPr lang="en-CA" sz="1800" b="0" i="1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the cosmetic was sold in Canada at any time before </a:t>
            </a:r>
            <a:r>
              <a:rPr lang="en-CA" sz="1800" b="0">
                <a:latin typeface="Arial" panose="020B0604020202020204" pitchFamily="34" charset="0"/>
              </a:rPr>
              <a:t>the day on which this section comes into force;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0" y="203200"/>
            <a:ext cx="10515600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Exemptions to 16.1 (reliance on data)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3287" y="2344003"/>
            <a:ext cx="4763574" cy="23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263" y="6244492"/>
            <a:ext cx="22873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>
                <a:latin typeface="+mj-lt"/>
              </a:rPr>
              <a:t>This presentation is not legal advice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3426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261" y="1642196"/>
            <a:ext cx="11728324" cy="4203712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CA" b="0"/>
              <a:t>the following conditions are met:</a:t>
            </a:r>
          </a:p>
          <a:p>
            <a:pPr marL="228600" lvl="1" indent="0">
              <a:spcBef>
                <a:spcPts val="1200"/>
              </a:spcBef>
              <a:spcAft>
                <a:spcPct val="0"/>
              </a:spcAft>
              <a:buNone/>
            </a:pPr>
            <a:r>
              <a:rPr lang="en-CA" sz="1400"/>
              <a:t>(i) </a:t>
            </a:r>
            <a:r>
              <a:rPr lang="en-CA" sz="1400" b="0"/>
              <a:t>the data is derived from a test that was conducted on a substance in order to meet</a:t>
            </a:r>
          </a:p>
          <a:p>
            <a:pPr marL="457200" lvl="2" indent="0">
              <a:spcBef>
                <a:spcPts val="1200"/>
              </a:spcBef>
              <a:spcAft>
                <a:spcPct val="0"/>
              </a:spcAft>
              <a:buNone/>
            </a:pPr>
            <a:r>
              <a:rPr lang="en-CA" sz="1400"/>
              <a:t>(A) </a:t>
            </a:r>
            <a:r>
              <a:rPr lang="en-CA" sz="1400" b="0"/>
              <a:t>a requirement under a provision of an Act of Parliament or any of its regulations that applied at the time that the test was conducted, except a requirement </a:t>
            </a:r>
            <a:r>
              <a:rPr lang="en-CA" sz="1400" i="1" u="sng">
                <a:solidFill>
                  <a:schemeClr val="accent6">
                    <a:lumMod val="75000"/>
                  </a:schemeClr>
                </a:solidFill>
              </a:rPr>
              <a:t>that relates only to cosmetics </a:t>
            </a:r>
            <a:r>
              <a:rPr lang="en-CA" sz="1400" b="0"/>
              <a:t>under a provision of this Act or the regulations, </a:t>
            </a:r>
            <a:r>
              <a:rPr lang="en-CA" sz="1400" b="1" u="sng">
                <a:solidFill>
                  <a:schemeClr val="accent6">
                    <a:lumMod val="75000"/>
                  </a:schemeClr>
                </a:solidFill>
              </a:rPr>
              <a:t>or</a:t>
            </a:r>
          </a:p>
          <a:p>
            <a:pPr marL="457200" lvl="2" indent="0">
              <a:spcBef>
                <a:spcPts val="1200"/>
              </a:spcBef>
              <a:spcAft>
                <a:spcPct val="0"/>
              </a:spcAft>
              <a:buNone/>
            </a:pPr>
            <a:r>
              <a:rPr lang="en-CA" sz="1400"/>
              <a:t>(B) </a:t>
            </a:r>
            <a:r>
              <a:rPr lang="en-CA" sz="1400" b="0"/>
              <a:t>a requirement that </a:t>
            </a:r>
            <a:r>
              <a:rPr lang="en-CA" sz="1400" i="1" u="sng">
                <a:solidFill>
                  <a:schemeClr val="accent6">
                    <a:lumMod val="75000"/>
                  </a:schemeClr>
                </a:solidFill>
              </a:rPr>
              <a:t>does not relate to cosmetics </a:t>
            </a:r>
            <a:r>
              <a:rPr lang="en-CA" sz="1400"/>
              <a:t>under the law that applied in a </a:t>
            </a:r>
          </a:p>
          <a:p>
            <a:pPr marL="457200" lvl="2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sz="1400"/>
              <a:t>foreign state at the time that the test was conducted,</a:t>
            </a:r>
          </a:p>
          <a:p>
            <a:pPr marL="228600" lvl="1" indent="0">
              <a:spcBef>
                <a:spcPts val="1200"/>
              </a:spcBef>
              <a:spcAft>
                <a:spcPct val="0"/>
              </a:spcAft>
              <a:buNone/>
            </a:pPr>
            <a:r>
              <a:rPr lang="en-CA" sz="1400"/>
              <a:t>(ii) the substance is or has been </a:t>
            </a:r>
            <a:r>
              <a:rPr lang="en-CA" sz="1400" i="1" u="sng">
                <a:solidFill>
                  <a:schemeClr val="accent6">
                    <a:lumMod val="75000"/>
                  </a:schemeClr>
                </a:solidFill>
              </a:rPr>
              <a:t>used in a product that is not a cosmetic and that is </a:t>
            </a:r>
          </a:p>
          <a:p>
            <a:pPr marL="22860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sz="1400" i="1" u="sng">
                <a:solidFill>
                  <a:schemeClr val="accent6">
                    <a:lumMod val="75000"/>
                  </a:schemeClr>
                </a:solidFill>
              </a:rPr>
              <a:t>or has been legally sold </a:t>
            </a:r>
            <a:r>
              <a:rPr lang="en-CA" sz="1400"/>
              <a:t>in the country where the requirement in question applied, and</a:t>
            </a:r>
          </a:p>
          <a:p>
            <a:pPr marL="228600" lvl="1" indent="0">
              <a:spcBef>
                <a:spcPts val="1200"/>
              </a:spcBef>
              <a:spcAft>
                <a:spcPct val="0"/>
              </a:spcAft>
              <a:buNone/>
            </a:pPr>
            <a:r>
              <a:rPr lang="en-CA" sz="1400"/>
              <a:t>(iii) the test was necessary to meet the requirement in </a:t>
            </a:r>
            <a:r>
              <a:rPr lang="en-CA" sz="1400" i="1" u="sng">
                <a:solidFill>
                  <a:schemeClr val="accent6">
                    <a:lumMod val="75000"/>
                  </a:schemeClr>
                </a:solidFill>
              </a:rPr>
              <a:t>order to sell the product </a:t>
            </a:r>
          </a:p>
          <a:p>
            <a:pPr marL="22860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sz="1400" i="1" u="sng">
                <a:solidFill>
                  <a:schemeClr val="accent6">
                    <a:lumMod val="75000"/>
                  </a:schemeClr>
                </a:solidFill>
              </a:rPr>
              <a:t>in that country</a:t>
            </a:r>
            <a:r>
              <a:rPr lang="en-CA" sz="1400" i="1"/>
              <a:t>; </a:t>
            </a:r>
          </a:p>
          <a:p>
            <a:pPr marL="228600" lvl="1" indent="0">
              <a:spcAft>
                <a:spcPct val="0"/>
              </a:spcAft>
              <a:buNone/>
            </a:pPr>
            <a:endParaRPr lang="en-CA" sz="1400"/>
          </a:p>
          <a:p>
            <a:pPr marL="22860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sz="1400"/>
              <a:t>or</a:t>
            </a:r>
          </a:p>
          <a:p>
            <a:pPr>
              <a:spcAft>
                <a:spcPct val="0"/>
              </a:spcAft>
            </a:pPr>
            <a:r>
              <a:rPr lang="en-CA" sz="1800" b="0" i="1" u="sng">
                <a:solidFill>
                  <a:schemeClr val="accent6">
                    <a:lumMod val="75000"/>
                  </a:schemeClr>
                </a:solidFill>
              </a:rPr>
              <a:t>any prescribed circumstance applies.</a:t>
            </a:r>
          </a:p>
          <a:p>
            <a:pPr marL="228600" lvl="1" indent="0">
              <a:spcAft>
                <a:spcPct val="0"/>
              </a:spcAft>
              <a:buNone/>
            </a:pPr>
            <a:endParaRPr lang="en-CA" sz="1400" b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0" y="203200"/>
            <a:ext cx="10515600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Exemptions to 16.1 (reliance on data) 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/>
          <a:stretch>
            <a:fillRect/>
          </a:stretch>
        </p:blipFill>
        <p:spPr bwMode="auto">
          <a:xfrm>
            <a:off x="7878241" y="3197456"/>
            <a:ext cx="3987441" cy="2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263" y="6244492"/>
            <a:ext cx="22873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>
                <a:latin typeface="+mj-lt"/>
              </a:rPr>
              <a:t>This presentation is not legal advice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9323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262" y="1617785"/>
            <a:ext cx="6570170" cy="423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1"/>
              <a:t>Regulations</a:t>
            </a:r>
          </a:p>
          <a:p>
            <a:r>
              <a:rPr lang="en-CA" sz="1800" b="0">
                <a:latin typeface="Arial" panose="020B0604020202020204" pitchFamily="34" charset="0"/>
              </a:rPr>
              <a:t>New power to make regulations necessary for the purpose of preventing, in respect of cosmetics, the conduct of a test on an animal that could cause pain, suffering or injury, whether physical or mental, to the animal, or preventing the purchaser or consumer of a cosmetic from being deceived or misled in respect of whether the cosmetic was tested on animals.</a:t>
            </a:r>
          </a:p>
          <a:p>
            <a:pPr>
              <a:spcAft>
                <a:spcPct val="0"/>
              </a:spcAft>
            </a:pPr>
            <a:r>
              <a:rPr lang="en-CA" sz="1800" b="0">
                <a:latin typeface="Arial" panose="020B0604020202020204" pitchFamily="34" charset="0"/>
              </a:rPr>
              <a:t>Existing power to exempt any cosmetic, person or activity from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CA" sz="1800" b="0">
                <a:latin typeface="Arial" panose="020B0604020202020204" pitchFamily="34" charset="0"/>
              </a:rPr>
              <a:t>    all or any of the provisions of the Act/regulations.</a:t>
            </a:r>
          </a:p>
          <a:p>
            <a:pPr marL="0" indent="0">
              <a:buNone/>
            </a:pPr>
            <a:r>
              <a:rPr lang="en-CA" i="1"/>
              <a:t>Coming into Force</a:t>
            </a:r>
          </a:p>
          <a:p>
            <a:r>
              <a:rPr lang="en-CA" sz="1800" b="0">
                <a:latin typeface="Arial" panose="020B0604020202020204" pitchFamily="34" charset="0"/>
              </a:rPr>
              <a:t>Six months after royal assent – December 2023</a:t>
            </a:r>
          </a:p>
          <a:p>
            <a:pPr marL="0" indent="0">
              <a:buNone/>
            </a:pPr>
            <a:endParaRPr lang="en-CA" sz="1800" b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0" y="203200"/>
            <a:ext cx="10515600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Food and Drugs Act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11467"/>
          <a:stretch>
            <a:fillRect/>
          </a:stretch>
        </p:blipFill>
        <p:spPr bwMode="auto">
          <a:xfrm>
            <a:off x="7590024" y="2360246"/>
            <a:ext cx="3940793" cy="27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263" y="6244492"/>
            <a:ext cx="22873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>
                <a:latin typeface="+mj-lt"/>
              </a:rPr>
              <a:t>This presentation is not legal advice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8751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7801" y="1690689"/>
            <a:ext cx="7406414" cy="38908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i="1"/>
              <a:t>Food and Drugs Act – Prohibition on sale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CA"/>
              <a:t>Any substance that may cause injury to the health of the user when cosmetic is used according to directions/customary use</a:t>
            </a:r>
          </a:p>
          <a:p>
            <a:pPr marL="0" indent="0">
              <a:buNone/>
            </a:pPr>
            <a:r>
              <a:rPr lang="en-CA" i="1"/>
              <a:t>Cosmetic Regulations - Evidence of safety</a:t>
            </a:r>
          </a:p>
          <a:p>
            <a:pPr marL="5143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/>
              <a:t>May request in writing that a manufacturer submit evidence to establish the safety of a cosmetic under recommended/normal conditions of use.</a:t>
            </a:r>
          </a:p>
          <a:p>
            <a:pPr marL="0" indent="0">
              <a:buNone/>
            </a:pPr>
            <a:r>
              <a:rPr lang="en-CA" i="1"/>
              <a:t>Resources</a:t>
            </a:r>
          </a:p>
          <a:p>
            <a:pPr marL="5143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/>
              <a:t>Cosmetic Ingredient Hotlist  - list of substances that are restricted or prohibited in cosmetics</a:t>
            </a:r>
          </a:p>
          <a:p>
            <a:pPr marL="5143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/>
              <a:t>Government published risk assessments (e.g. Chemicals Management Plan)</a:t>
            </a:r>
          </a:p>
          <a:p>
            <a:pPr marL="5143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/>
              <a:t>Data required to market other regulated products in Canada – e.g. Drugs, Natural Health Products, Consumer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Marketing a New Cosmetic Product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8465733" y="1798899"/>
            <a:ext cx="3428901" cy="2877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801" y="5921654"/>
            <a:ext cx="9552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/>
              <a:t>Image: https://www.canada.ca/content/dam/hc-sc/documents/corporate/transparency/corporate-management-reporting/report-plans-priorities/2017-2018-report-plans-priorities.pdf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262" y="6244492"/>
            <a:ext cx="41108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>
                <a:latin typeface="+mj-lt"/>
              </a:rPr>
              <a:t>Presented by: Laura Gomez, Partner – laura.Gomez@gowlingwlg.com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4731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2354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wling WLG Official Theme">
  <a:themeElements>
    <a:clrScheme name="GWL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A1C42"/>
      </a:accent1>
      <a:accent2>
        <a:srgbClr val="8E2457"/>
      </a:accent2>
      <a:accent3>
        <a:srgbClr val="E41B22"/>
      </a:accent3>
      <a:accent4>
        <a:srgbClr val="005AA9"/>
      </a:accent4>
      <a:accent5>
        <a:srgbClr val="00B8F2"/>
      </a:accent5>
      <a:accent6>
        <a:srgbClr val="999085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9E8565-4B3A-4394-9ADF-3ACD244E13FC}" vid="{27687E26-4D18-4B47-AAFC-88E01B141C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 A C T I V E _ C A ! 5 7 5 7 2 8 4 1 . 1 < / d o c u m e n t i d >  
     < s e n d e r i d > G O M E Z L < / s e n d e r i d >  
     < s e n d e r e m a i l > L A U R A . G O M E Z @ C A . G O W L I N G W L G . C O M < / s e n d e r e m a i l >  
     < l a s t m o d i f i e d > 2 0 2 3 - 0 7 - 1 2 T 0 0 : 1 5 : 3 2 . 0 0 0 0 0 0 0 - 0 4 : 0 0 < / l a s t m o d i f i e d >  
     < d a t a b a s e > A C T I V E _ C A < / d a t a b a s e >  
 < / p r o p e r t i e s > 
</file>

<file path=customXml/itemProps1.xml><?xml version="1.0" encoding="utf-8"?>
<ds:datastoreItem xmlns:ds="http://schemas.openxmlformats.org/officeDocument/2006/customXml" ds:itemID="{0D0F5B8C-6D82-4F6B-B4B3-8264BDE55B8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Widescreen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Bold</vt:lpstr>
      <vt:lpstr>Bliss 2 Bold</vt:lpstr>
      <vt:lpstr>Calibri</vt:lpstr>
      <vt:lpstr>Calibri Light</vt:lpstr>
      <vt:lpstr>Lucida Grande</vt:lpstr>
      <vt:lpstr>Office Theme</vt:lpstr>
      <vt:lpstr>Gowling WLG Official Theme</vt:lpstr>
      <vt:lpstr>Cosmetics Testing on Animals</vt:lpstr>
      <vt:lpstr>Exemptions to 16.1 (reliance on data) </vt:lpstr>
      <vt:lpstr>Exemptions to 16.1 (reliance on data) </vt:lpstr>
      <vt:lpstr>Food and Drugs Act</vt:lpstr>
      <vt:lpstr>Marketing a New Cosmetic Product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2023-07-19T18:55:27Z</dcterms:modified>
</cp:coreProperties>
</file>